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hlý trojuholník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Voľná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ľná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ľná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ovná spojnic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Výložka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ýložka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ľná forma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uhlý trojuholník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ovná spojnica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ýložka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ýložka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ľná forma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ľná forma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uhlý trojuholník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ovná spojnica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8A87A34-81AB-432B-8DAE-1953F412C126}" type="datetimeFigureOut">
              <a:rPr lang="en-US" smtClean="0"/>
              <a:pPr/>
              <a:t>11/6/2025</a:t>
            </a:fld>
            <a:endParaRPr lang="en-US" dirty="0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E195F36-2432-D3B0-37FF-D373CA3E7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0B0F0"/>
          </a:solidFill>
        </p:spPr>
        <p:txBody>
          <a:bodyPr anchor="ctr">
            <a:normAutofit/>
          </a:bodyPr>
          <a:lstStyle/>
          <a:p>
            <a:pPr algn="ctr"/>
            <a:r>
              <a:rPr lang="sk-SK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34" charset="0"/>
              </a:rPr>
              <a:t>Integrovaná posudková činnosť</a:t>
            </a:r>
            <a:endParaRPr lang="sk-SK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7" name="Podnadpis 6">
            <a:extLst>
              <a:ext uri="{FF2B5EF4-FFF2-40B4-BE49-F238E27FC236}">
                <a16:creationId xmlns="" xmlns:a16="http://schemas.microsoft.com/office/drawing/2014/main" id="{DFF7AF23-77AC-0FC3-49EB-5A6D046A9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zákon č. 376/2024 Z. z. </a:t>
            </a:r>
          </a:p>
          <a:p>
            <a:pPr algn="r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jeho vplyv na zákon č. 448/2008 Z. z. </a:t>
            </a:r>
          </a:p>
          <a:p>
            <a:pPr algn="r"/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Účinnosť </a:t>
            </a:r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1. 9. </a:t>
            </a: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algn="r"/>
            <a:endParaRPr lang="sk-SK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7893170" y="6314536"/>
            <a:ext cx="4298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400" dirty="0" smtClean="0"/>
              <a:t>Centrum zdieľaných služieb Sečovce </a:t>
            </a:r>
          </a:p>
          <a:p>
            <a:pPr algn="r"/>
            <a:r>
              <a:rPr lang="sk-SK" sz="1400" dirty="0" smtClean="0"/>
              <a:t>Mgr. </a:t>
            </a:r>
            <a:r>
              <a:rPr lang="sk-SK" sz="1400" dirty="0" err="1" smtClean="0"/>
              <a:t>Drobňáková</a:t>
            </a:r>
            <a:r>
              <a:rPr lang="sk-SK" sz="1400" dirty="0" smtClean="0"/>
              <a:t> Jaroslava</a:t>
            </a:r>
            <a:endParaRPr lang="sk-SK" sz="1400" dirty="0"/>
          </a:p>
        </p:txBody>
      </p:sp>
    </p:spTree>
    <p:extLst>
      <p:ext uri="{BB962C8B-B14F-4D97-AF65-F5344CB8AC3E}">
        <p14:creationId xmlns="" xmlns:p14="http://schemas.microsoft.com/office/powerpoint/2010/main" val="3915850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>
            <a:extLst>
              <a:ext uri="{FF2B5EF4-FFF2-40B4-BE49-F238E27FC236}">
                <a16:creationId xmlns="" xmlns:a16="http://schemas.microsoft.com/office/drawing/2014/main" id="{FD7B11AA-02C5-7163-58B3-96B0A75ED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570" y="1958197"/>
            <a:ext cx="8264105" cy="38330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E8202A5-26B6-30F5-1F53-1C2C6934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Konanie 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 integrovanom  posudku:</a:t>
            </a:r>
            <a:br>
              <a:rPr lang="sk-SK" b="1" dirty="0">
                <a:solidFill>
                  <a:schemeClr val="accent2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sk-SK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7705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="" xmlns:a16="http://schemas.microsoft.com/office/drawing/2014/main" id="{39032053-1387-2BCC-2E06-49B18CC26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odstrániť nejednotnosť v posudzovaní zdravotného postihnutia a dlhodobých potrieb starostlivosti</a:t>
            </a:r>
          </a:p>
          <a:p>
            <a:pPr algn="just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zaviesť lepšiu koordináciu procesov posudzovania tak, aby sa zefektívnilo posudzovanie FO</a:t>
            </a:r>
          </a:p>
          <a:p>
            <a:pPr algn="just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centralizova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ť</a:t>
            </a:r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 posudzovania</a:t>
            </a:r>
          </a:p>
          <a:p>
            <a:pPr algn="just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zjednodušený postup pre FO</a:t>
            </a:r>
          </a:p>
          <a:p>
            <a:pPr algn="just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zrýchliť posudzovanie tak, že 1 posudok bude slúžiť na viaceré </a:t>
            </a:r>
            <a:r>
              <a:rPr lang="sk-SK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účely</a:t>
            </a:r>
          </a:p>
          <a:p>
            <a:pPr algn="just">
              <a:buNone/>
            </a:pPr>
            <a:r>
              <a:rPr lang="sk-SK" sz="1800" b="1" i="1" u="sng" dirty="0" smtClean="0">
                <a:latin typeface="Times New Roman" pitchFamily="18" charset="0"/>
                <a:cs typeface="Times New Roman" pitchFamily="18" charset="0"/>
              </a:rPr>
              <a:t>Ide o zjednotený </a:t>
            </a:r>
            <a:r>
              <a:rPr lang="sk-SK" sz="1800" b="1" i="1" u="sng" dirty="0" smtClean="0">
                <a:latin typeface="Times New Roman" pitchFamily="18" charset="0"/>
                <a:cs typeface="Times New Roman" pitchFamily="18" charset="0"/>
              </a:rPr>
              <a:t>proces posudzovania na </a:t>
            </a:r>
            <a:r>
              <a:rPr lang="sk-SK" sz="1800" b="1" i="1" u="sng" dirty="0" smtClean="0">
                <a:latin typeface="Times New Roman" pitchFamily="18" charset="0"/>
                <a:cs typeface="Times New Roman" pitchFamily="18" charset="0"/>
              </a:rPr>
              <a:t>účely:</a:t>
            </a:r>
            <a:endParaRPr lang="sk-SK" sz="18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k-SK" sz="1800" b="1" dirty="0" smtClean="0">
                <a:latin typeface="Times New Roman" pitchFamily="18" charset="0"/>
                <a:cs typeface="Times New Roman" pitchFamily="18" charset="0"/>
              </a:rPr>
              <a:t>-    sociálnych služieb,</a:t>
            </a:r>
          </a:p>
          <a:p>
            <a:pPr>
              <a:buNone/>
            </a:pPr>
            <a:r>
              <a:rPr lang="sk-SK" sz="1800" b="1" dirty="0" smtClean="0">
                <a:latin typeface="Times New Roman" pitchFamily="18" charset="0"/>
                <a:cs typeface="Times New Roman" pitchFamily="18" charset="0"/>
              </a:rPr>
              <a:t>-    peňažných príspevkov na kompenzáciu ťažkého zdravotného postihnutia,</a:t>
            </a:r>
          </a:p>
          <a:p>
            <a:pPr>
              <a:buNone/>
            </a:pPr>
            <a:r>
              <a:rPr lang="sk-SK" sz="1800" b="1" dirty="0" smtClean="0">
                <a:latin typeface="Times New Roman" pitchFamily="18" charset="0"/>
                <a:cs typeface="Times New Roman" pitchFamily="18" charset="0"/>
              </a:rPr>
              <a:t>-    sociálnej ekonomiky, ak žiadateľ prejaví o posúdenie záujem</a:t>
            </a:r>
            <a:r>
              <a:rPr lang="sk-SK" sz="1800" dirty="0" smtClean="0"/>
              <a:t>.</a:t>
            </a:r>
            <a:endParaRPr lang="sk-SK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jednotná metodika</a:t>
            </a:r>
          </a:p>
          <a:p>
            <a:pPr algn="just"/>
            <a:r>
              <a:rPr 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odstránenie rozporov medzi sociálnym a lekárskym posudkom.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699AE34-B61E-FD26-5937-666C29F39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/>
                <a:latin typeface="Arial Black" panose="020B0A04020102020204" pitchFamily="34" charset="0"/>
              </a:rPr>
              <a:t>Cieľ reformy:</a:t>
            </a:r>
          </a:p>
        </p:txBody>
      </p:sp>
    </p:spTree>
    <p:extLst>
      <p:ext uri="{BB962C8B-B14F-4D97-AF65-F5344CB8AC3E}">
        <p14:creationId xmlns="" xmlns:p14="http://schemas.microsoft.com/office/powerpoint/2010/main" val="3499866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42900" indent="-342900" algn="just">
              <a:buNone/>
            </a:pP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1. Získanie tlačív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– tlačivá žiadosti o IP nájdete na webovej stránke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ÚPSVaR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, alebo si ich vyzdvihnete priamo na úrade práce.</a:t>
            </a:r>
          </a:p>
          <a:p>
            <a:pPr marL="342900" indent="-342900" algn="just">
              <a:buNone/>
            </a:pP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2. Vyplnenie žiadosti a prílohy.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b="1" u="sng" dirty="0" smtClean="0">
                <a:latin typeface="Times New Roman" pitchFamily="18" charset="0"/>
                <a:cs typeface="Times New Roman" pitchFamily="18" charset="0"/>
              </a:rPr>
              <a:t>lekársky nález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na účely integrovanej posudkovej činnosti – vyplní a potvrdí obvodný lekár / príloha - lekárske správy,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b="1" u="sng" dirty="0" smtClean="0">
                <a:latin typeface="Times New Roman" pitchFamily="18" charset="0"/>
                <a:cs typeface="Times New Roman" pitchFamily="18" charset="0"/>
              </a:rPr>
              <a:t>žiadosť o integrovaný posudok </a:t>
            </a: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vypíše a podpíše žiadateľ,</a:t>
            </a:r>
            <a:endParaRPr lang="sk-SK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b="1" u="sng" dirty="0" smtClean="0">
                <a:latin typeface="Times New Roman" pitchFamily="18" charset="0"/>
                <a:cs typeface="Times New Roman" pitchFamily="18" charset="0"/>
              </a:rPr>
              <a:t> WHODAS 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sebahodnotiaci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dotazník – 12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otázok.</a:t>
            </a:r>
            <a:endParaRPr lang="sk-SK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None/>
            </a:pP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Podanie žiadosti  -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žiadosť sa podáva výlučne na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ÚPSVaR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(podľa miesta pobytu), ktorý posudzuje nárok.</a:t>
            </a:r>
          </a:p>
          <a:p>
            <a:pPr marL="342900" indent="-342900" algn="just">
              <a:buNone/>
            </a:pP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4. Sociálna posudková činnosť: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sociálny pracovník vykoná návštevu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domácnosti, </a:t>
            </a:r>
            <a:endParaRPr lang="sk-SK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vyplní spolu s klientom rozšírený dotazník 36 otázok o životných podmienkach, potrebách a fungovaní v jeho sociálnom, domácom prostredí  </a:t>
            </a:r>
            <a:endParaRPr lang="sk-SK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rčí druh odkázanosti a vyhotoví sociálny posudok, ktorý slúži ako pomôcka k lekárskemu posudku.</a:t>
            </a:r>
            <a:endParaRPr lang="sk-SK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None/>
            </a:pP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5. Lekársky posudok  -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posudkový lekár posúdi zdravotný stav žiadateľa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vykonáva ju posudkový lekár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určí druh odkázanosti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určí stupeň odkázanosti + činnosti, ktoré nie je schopný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samostatne vykonávať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/ s dohľadom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určí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činnosti, pri ktorých je odkázaný na osobnú asistenciu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vyhotoví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lekársky posudok</a:t>
            </a:r>
          </a:p>
          <a:p>
            <a:pPr marL="342900" indent="-342900" algn="just">
              <a:buNone/>
            </a:pPr>
            <a:r>
              <a:rPr lang="sk-SK" sz="2800" b="1" dirty="0" smtClean="0">
                <a:latin typeface="Times New Roman" pitchFamily="18" charset="0"/>
                <a:cs typeface="Times New Roman" pitchFamily="18" charset="0"/>
              </a:rPr>
              <a:t>6. Konečný výsledok – integrovaný posudok.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4400" dirty="0" smtClean="0">
                <a:effectLst/>
                <a:latin typeface="Arial Black" pitchFamily="34" charset="0"/>
              </a:rPr>
              <a:t>Postup pre získanie </a:t>
            </a:r>
            <a:br>
              <a:rPr lang="sk-SK" sz="4400" dirty="0" smtClean="0">
                <a:effectLst/>
                <a:latin typeface="Arial Black" pitchFamily="34" charset="0"/>
              </a:rPr>
            </a:br>
            <a:r>
              <a:rPr lang="sk-SK" sz="4400" dirty="0" smtClean="0">
                <a:effectLst/>
                <a:latin typeface="Arial Black" pitchFamily="34" charset="0"/>
              </a:rPr>
              <a:t>„integrovaného posudku</a:t>
            </a:r>
            <a:r>
              <a:rPr lang="sk-SK" dirty="0" smtClean="0">
                <a:latin typeface="Arial Black" pitchFamily="34" charset="0"/>
              </a:rPr>
              <a:t>“</a:t>
            </a:r>
            <a:endParaRPr lang="sk-S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k-SK" sz="1800" dirty="0" err="1" smtClean="0"/>
              <a:t>➢</a:t>
            </a:r>
            <a:r>
              <a:rPr lang="sk-SK" sz="1800" b="1" dirty="0" err="1" smtClean="0">
                <a:latin typeface="Times New Roman" pitchFamily="18" charset="0"/>
                <a:cs typeface="Times New Roman" pitchFamily="18" charset="0"/>
              </a:rPr>
              <a:t>lehota</a:t>
            </a: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 pre rozhodovanie je 60 dní, možnosť predĺženia najviac o 60 dní</a:t>
            </a:r>
          </a:p>
          <a:p>
            <a:pPr>
              <a:buNone/>
            </a:pPr>
            <a:r>
              <a:rPr lang="sk-SK" sz="1800" dirty="0" err="1" smtClean="0">
                <a:latin typeface="Times New Roman" pitchFamily="18" charset="0"/>
                <a:cs typeface="Times New Roman" pitchFamily="18" charset="0"/>
              </a:rPr>
              <a:t>➢</a:t>
            </a:r>
            <a:r>
              <a:rPr lang="sk-SK" sz="1800" b="1" dirty="0" err="1" smtClean="0">
                <a:latin typeface="Times New Roman" pitchFamily="18" charset="0"/>
                <a:cs typeface="Times New Roman" pitchFamily="18" charset="0"/>
              </a:rPr>
              <a:t>platnosť</a:t>
            </a:r>
            <a:r>
              <a:rPr lang="sk-SK" sz="1800" b="1" dirty="0" smtClean="0">
                <a:latin typeface="Times New Roman" pitchFamily="18" charset="0"/>
                <a:cs typeface="Times New Roman" pitchFamily="18" charset="0"/>
              </a:rPr>
              <a:t> integrovaného posudku:</a:t>
            </a:r>
          </a:p>
          <a:p>
            <a:pPr>
              <a:buNone/>
            </a:pP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✓ do vydania nového integrovaného posudku</a:t>
            </a:r>
          </a:p>
          <a:p>
            <a:pPr>
              <a:buNone/>
            </a:pP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✓ uplynutím termínu opätovného posúdenia</a:t>
            </a:r>
          </a:p>
          <a:p>
            <a:pPr>
              <a:buNone/>
            </a:pP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✓ zastavením konania</a:t>
            </a:r>
          </a:p>
          <a:p>
            <a:pPr>
              <a:buNone/>
            </a:pPr>
            <a:r>
              <a:rPr lang="sk-SK" sz="1800" dirty="0" err="1" smtClean="0">
                <a:latin typeface="Times New Roman" pitchFamily="18" charset="0"/>
                <a:cs typeface="Times New Roman" pitchFamily="18" charset="0"/>
              </a:rPr>
              <a:t>➢</a:t>
            </a:r>
            <a:r>
              <a:rPr lang="sk-SK" sz="1800" b="1" dirty="0" err="1" smtClean="0">
                <a:latin typeface="Times New Roman" pitchFamily="18" charset="0"/>
                <a:cs typeface="Times New Roman" pitchFamily="18" charset="0"/>
              </a:rPr>
              <a:t>žiadateľ</a:t>
            </a:r>
            <a:r>
              <a:rPr lang="sk-SK" sz="1800" b="1" dirty="0" smtClean="0">
                <a:latin typeface="Times New Roman" pitchFamily="18" charset="0"/>
                <a:cs typeface="Times New Roman" pitchFamily="18" charset="0"/>
              </a:rPr>
              <a:t> má povinnosť:</a:t>
            </a:r>
          </a:p>
          <a:p>
            <a:pPr>
              <a:buNone/>
            </a:pP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✓ doručiť doplňujúce doklady/podklady</a:t>
            </a:r>
          </a:p>
          <a:p>
            <a:pPr>
              <a:buNone/>
            </a:pP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✓ podrobiť sa </a:t>
            </a:r>
            <a:r>
              <a:rPr lang="sk-SK" sz="1800" dirty="0" err="1" smtClean="0">
                <a:latin typeface="Times New Roman" pitchFamily="18" charset="0"/>
                <a:cs typeface="Times New Roman" pitchFamily="18" charset="0"/>
              </a:rPr>
              <a:t>zdr</a:t>
            </a: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. výkonu, diagnostikovanej hospitalizácii</a:t>
            </a:r>
          </a:p>
          <a:p>
            <a:pPr>
              <a:buNone/>
            </a:pP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✓ dostaviť sa na predvolanie</a:t>
            </a:r>
          </a:p>
          <a:p>
            <a:pPr>
              <a:buNone/>
            </a:pP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✓ umožniť vstup do </a:t>
            </a:r>
            <a:r>
              <a:rPr lang="sk-SK" sz="1800" dirty="0" smtClean="0">
                <a:latin typeface="Times New Roman" pitchFamily="18" charset="0"/>
                <a:cs typeface="Times New Roman" pitchFamily="18" charset="0"/>
              </a:rPr>
              <a:t>bytovej jednotky</a:t>
            </a:r>
            <a:endParaRPr lang="sk-SK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effectLst/>
                <a:latin typeface="Arial Black" pitchFamily="34" charset="0"/>
                <a:cs typeface="Times New Roman" pitchFamily="18" charset="0"/>
              </a:rPr>
              <a:t>Ďalšie informácie:</a:t>
            </a:r>
            <a:endParaRPr lang="sk-SK" dirty="0">
              <a:effectLst/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4294967295"/>
          </p:nvPr>
        </p:nvSpPr>
        <p:spPr>
          <a:xfrm>
            <a:off x="0" y="388938"/>
            <a:ext cx="10972800" cy="5618162"/>
          </a:xfrm>
        </p:spPr>
        <p:txBody>
          <a:bodyPr/>
          <a:lstStyle/>
          <a:p>
            <a:endParaRPr lang="sk-SK" dirty="0" smtClean="0"/>
          </a:p>
          <a:p>
            <a:pPr algn="ctr">
              <a:buNone/>
            </a:pPr>
            <a:r>
              <a:rPr lang="sk-SK" sz="6600" dirty="0" smtClean="0">
                <a:latin typeface="Times New Roman" pitchFamily="18" charset="0"/>
                <a:cs typeface="Times New Roman" pitchFamily="18" charset="0"/>
              </a:rPr>
              <a:t>Krásny deň</a:t>
            </a:r>
            <a:endParaRPr lang="sk-SK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rázok 4" descr="Free Vector | All right emoji illustratio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8216" y="3228077"/>
            <a:ext cx="22479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la">
  <a:themeElements>
    <a:clrScheme name="Hal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al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al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240</TotalTime>
  <Words>364</Words>
  <Application>Microsoft Office PowerPoint</Application>
  <PresentationFormat>Vlastná</PresentationFormat>
  <Paragraphs>50</Paragraphs>
  <Slides>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Hala</vt:lpstr>
      <vt:lpstr>Integrovaná posudková činnosť</vt:lpstr>
      <vt:lpstr>Konanie  o  integrovanom  posudku: </vt:lpstr>
      <vt:lpstr>Cieľ reformy:</vt:lpstr>
      <vt:lpstr>Postup pre získanie  „integrovaného posudku“</vt:lpstr>
      <vt:lpstr>Ďalšie informácie:</vt:lpstr>
      <vt:lpstr>Snímka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Integrovaná posudková činnosť</dc:title>
  <dc:creator>MojePC</dc:creator>
  <cp:lastModifiedBy>Jarka</cp:lastModifiedBy>
  <cp:revision>3</cp:revision>
  <dcterms:created xsi:type="dcterms:W3CDTF">2025-11-05T09:31:35Z</dcterms:created>
  <dcterms:modified xsi:type="dcterms:W3CDTF">2025-11-06T09:59:59Z</dcterms:modified>
</cp:coreProperties>
</file>